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6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360" r:id="rId24"/>
    <p:sldId id="416" r:id="rId25"/>
    <p:sldId id="292" r:id="rId26"/>
    <p:sldId id="294" r:id="rId27"/>
    <p:sldId id="295" r:id="rId28"/>
    <p:sldId id="311" r:id="rId29"/>
    <p:sldId id="312" r:id="rId30"/>
    <p:sldId id="314" r:id="rId31"/>
    <p:sldId id="317" r:id="rId32"/>
    <p:sldId id="332" r:id="rId33"/>
    <p:sldId id="336" r:id="rId34"/>
    <p:sldId id="328" r:id="rId35"/>
    <p:sldId id="329" r:id="rId36"/>
    <p:sldId id="331" r:id="rId37"/>
    <p:sldId id="333" r:id="rId38"/>
    <p:sldId id="337" r:id="rId39"/>
    <p:sldId id="338" r:id="rId40"/>
    <p:sldId id="334" r:id="rId41"/>
    <p:sldId id="339" r:id="rId42"/>
    <p:sldId id="335" r:id="rId43"/>
    <p:sldId id="296" r:id="rId44"/>
    <p:sldId id="297" r:id="rId45"/>
    <p:sldId id="298" r:id="rId46"/>
    <p:sldId id="308" r:id="rId47"/>
    <p:sldId id="307" r:id="rId48"/>
    <p:sldId id="357" r:id="rId49"/>
    <p:sldId id="358" r:id="rId50"/>
    <p:sldId id="309" r:id="rId51"/>
    <p:sldId id="341" r:id="rId52"/>
    <p:sldId id="343" r:id="rId53"/>
    <p:sldId id="344" r:id="rId54"/>
    <p:sldId id="345" r:id="rId55"/>
    <p:sldId id="342" r:id="rId56"/>
    <p:sldId id="347" r:id="rId57"/>
    <p:sldId id="310" r:id="rId58"/>
    <p:sldId id="346" r:id="rId59"/>
    <p:sldId id="348" r:id="rId60"/>
    <p:sldId id="373" r:id="rId61"/>
    <p:sldId id="425" r:id="rId62"/>
    <p:sldId id="427" r:id="rId63"/>
    <p:sldId id="428" r:id="rId64"/>
    <p:sldId id="429" r:id="rId65"/>
    <p:sldId id="431" r:id="rId66"/>
    <p:sldId id="432" r:id="rId67"/>
    <p:sldId id="430" r:id="rId68"/>
    <p:sldId id="486" r:id="rId69"/>
    <p:sldId id="340" r:id="rId70"/>
    <p:sldId id="350" r:id="rId71"/>
    <p:sldId id="351" r:id="rId72"/>
    <p:sldId id="352" r:id="rId73"/>
    <p:sldId id="353" r:id="rId74"/>
    <p:sldId id="361" r:id="rId75"/>
    <p:sldId id="354" r:id="rId76"/>
    <p:sldId id="355" r:id="rId77"/>
    <p:sldId id="356" r:id="rId78"/>
    <p:sldId id="359" r:id="rId79"/>
    <p:sldId id="362" r:id="rId80"/>
    <p:sldId id="365" r:id="rId81"/>
    <p:sldId id="363" r:id="rId82"/>
    <p:sldId id="364" r:id="rId83"/>
    <p:sldId id="369" r:id="rId84"/>
    <p:sldId id="366" r:id="rId85"/>
    <p:sldId id="367" r:id="rId86"/>
    <p:sldId id="368" r:id="rId87"/>
    <p:sldId id="417" r:id="rId88"/>
    <p:sldId id="419" r:id="rId89"/>
    <p:sldId id="418" r:id="rId90"/>
    <p:sldId id="420" r:id="rId91"/>
    <p:sldId id="421" r:id="rId92"/>
    <p:sldId id="371" r:id="rId93"/>
    <p:sldId id="374" r:id="rId94"/>
    <p:sldId id="422" r:id="rId9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019300" y="3063875"/>
            <a:ext cx="26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753235" y="66675"/>
            <a:ext cx="442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读取：如果不存在，则读到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写入：如果不存在，则创建该表项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35" y="169926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1034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map </a:t>
            </a:r>
            <a:r>
              <a:rPr lang="zh-CN" altLang="en-US">
                <a:sym typeface="+mn-ea"/>
              </a:rPr>
              <a:t>基于红黑树，会按照键值排序，需要</a:t>
            </a:r>
            <a:r>
              <a:rPr lang="zh-CN" altLang="en-US">
                <a:sym typeface="+mn-ea"/>
              </a:rPr>
              <a:t>键值具有</a:t>
            </a:r>
            <a:r>
              <a:rPr lang="en-US" altLang="zh-CN">
                <a:sym typeface="+mn-ea"/>
              </a:rPr>
              <a:t> operator&lt; </a:t>
            </a:r>
            <a:r>
              <a:rPr lang="zh-CN" altLang="en-US">
                <a:sym typeface="+mn-ea"/>
              </a:rPr>
              <a:t>重载，复杂度</a:t>
            </a:r>
            <a:r>
              <a:rPr lang="en-US" altLang="zh-CN">
                <a:sym typeface="+mn-ea"/>
              </a:rPr>
              <a:t> O(logn)</a:t>
            </a:r>
            <a:endParaRPr lang="en-US"/>
          </a:p>
          <a:p>
            <a:r>
              <a:rPr lang="en-US"/>
              <a:t>C++11 </a:t>
            </a:r>
            <a:r>
              <a:rPr lang="zh-CN" altLang="en-US"/>
              <a:t>新增的</a:t>
            </a:r>
            <a:r>
              <a:rPr lang="en-US" altLang="zh-CN"/>
              <a:t> unordered_map </a:t>
            </a:r>
            <a:r>
              <a:rPr lang="zh-CN" altLang="en-US"/>
              <a:t>基于哈希表，不保证顺序但更高效，需要</a:t>
            </a:r>
            <a:r>
              <a:rPr lang="zh-CN" altLang="en-US">
                <a:sym typeface="+mn-ea"/>
              </a:rPr>
              <a:t>键值能被哈希，复杂度</a:t>
            </a:r>
            <a:r>
              <a:rPr lang="en-US" altLang="zh-CN">
                <a:sym typeface="+mn-ea"/>
              </a:rPr>
              <a:t> O(1)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649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分块能减少</a:t>
            </a:r>
            <a:r>
              <a:rPr lang="en-US" altLang="zh-CN">
                <a:sym typeface="+mn-ea"/>
              </a:rPr>
              <a:t> unordered_map </a:t>
            </a:r>
            <a:r>
              <a:rPr lang="zh-CN" altLang="en-US">
                <a:sym typeface="+mn-ea"/>
              </a:rPr>
              <a:t>中存储的表项数量，从而减轻哈希的压力。但意味着键值在空间上需要具有一定的局域性，否则</a:t>
            </a:r>
            <a:endParaRPr lang="zh-C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3735" y="2104390"/>
            <a:ext cx="1871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会浪费分块中一部分空间。</a:t>
            </a:r>
            <a:endParaRPr lang="zh-CN" altLang="en-US"/>
          </a:p>
          <a:p>
            <a:r>
              <a:rPr lang="zh-CN" altLang="en-US"/>
              <a:t>然而我们这里是要用他记录粒子经过的点，因此具有一定空间局域性，能够被分块优化。</a:t>
            </a:r>
            <a:endParaRPr lang="zh-CN" altLang="en-US"/>
          </a:p>
          <a:p>
            <a:r>
              <a:rPr lang="zh-CN" altLang="en-US">
                <a:sym typeface="+mn-ea"/>
              </a:rPr>
              <a:t>实际上</a:t>
            </a:r>
            <a:r>
              <a:rPr lang="zh-CN" altLang="en-US" b="1">
                <a:sym typeface="+mn-ea"/>
              </a:rPr>
              <a:t>空间局域性</a:t>
            </a:r>
            <a:r>
              <a:rPr lang="zh-CN" altLang="en-US">
                <a:sym typeface="+mn-ea"/>
              </a:rPr>
              <a:t>正</a:t>
            </a:r>
            <a:r>
              <a:rPr lang="zh-CN" altLang="en-US">
                <a:sym typeface="+mn-ea"/>
              </a:rPr>
              <a:t>是稀疏网格能够实现的一大前提，稍后详细讨论。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246245" y="433705"/>
            <a:ext cx="7124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有了无边界的稀疏网格，再也不用担心二维数组要分配多大了。</a:t>
            </a:r>
            <a:endParaRPr lang="zh-CN" altLang="en-US"/>
          </a:p>
          <a:p>
            <a:r>
              <a:rPr lang="zh-CN" altLang="en-US"/>
              <a:t>坐标可以无限延伸，甚至可以是负数！比如</a:t>
            </a:r>
            <a:r>
              <a:rPr lang="en-US" altLang="zh-CN"/>
              <a:t>(-1,2)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他会自动在写入时分配</a:t>
            </a:r>
            <a:r>
              <a:rPr lang="en-US" altLang="zh-CN"/>
              <a:t> 16x16 </a:t>
            </a:r>
            <a:r>
              <a:rPr lang="zh-CN" altLang="en-US"/>
              <a:t>的子网格，称之为叶节点</a:t>
            </a:r>
            <a:r>
              <a:rPr lang="en-US" altLang="zh-CN"/>
              <a:t>(leaf node)</a:t>
            </a:r>
            <a:r>
              <a:rPr lang="zh-CN" altLang="en-US"/>
              <a:t>，而这里的</a:t>
            </a:r>
            <a:r>
              <a:rPr lang="en-US" altLang="zh-CN"/>
              <a:t> unordered_map </a:t>
            </a:r>
            <a:r>
              <a:rPr lang="zh-CN" altLang="en-US"/>
              <a:t>就是充当根节点</a:t>
            </a:r>
            <a:r>
              <a:rPr lang="en-US" altLang="zh-CN"/>
              <a:t>(root node)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890645" y="107950"/>
            <a:ext cx="8121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此外，还是按需分配内存，即使被写入的部分奇形怪状也不会浪费内存。</a:t>
            </a:r>
            <a:endParaRPr lang="zh-CN" altLang="en-US"/>
          </a:p>
          <a:p>
            <a:r>
              <a:rPr lang="zh-CN" altLang="en-US"/>
              <a:t>这些被写入的部分被称为激活元素</a:t>
            </a:r>
            <a:r>
              <a:rPr lang="en-US" altLang="zh-CN"/>
              <a:t>(active element)</a:t>
            </a:r>
            <a:r>
              <a:rPr lang="zh-CN" altLang="en-US"/>
              <a:t>，反之则是未激活</a:t>
            </a:r>
            <a:r>
              <a:rPr lang="en-US" altLang="zh-CN"/>
              <a:t>(inactive)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这就是稀疏的好处，按需分配，自动扩容。</a:t>
            </a:r>
            <a:endParaRPr lang="zh-CN" altLang="en-US"/>
          </a:p>
          <a:p>
            <a:r>
              <a:rPr lang="zh-CN" altLang="en-US"/>
              <a:t>分块则是利用了我们存储的数据常常有着空间局域性的特点，减轻哈希表的压力，同时在每个块内部也可以快乐地</a:t>
            </a:r>
            <a:r>
              <a:rPr lang="en-US" altLang="zh-CN"/>
              <a:t> SIMD </a:t>
            </a:r>
            <a:r>
              <a:rPr lang="zh-CN" altLang="en-US"/>
              <a:t>矢量化，</a:t>
            </a:r>
            <a:r>
              <a:rPr lang="en-US" altLang="zh-CN"/>
              <a:t>CPU </a:t>
            </a:r>
            <a:r>
              <a:rPr lang="zh-CN" altLang="en-US"/>
              <a:t>自动预取之类的。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80" y="1860550"/>
            <a:ext cx="530225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30505" y="76835"/>
            <a:ext cx="760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这样即使坐标为负数，或者可以是任意大的坐标，都不会产生越界错误。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4640" y="24561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</a:t>
            </a:r>
            <a:r>
              <a:rPr lang="en-US" altLang="zh-CN"/>
              <a:t> segf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按理说不会越界才对？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是负数，则是向下取整，如果</a:t>
            </a:r>
            <a:r>
              <a:rPr lang="en-US" altLang="zh-CN"/>
              <a:t> a </a:t>
            </a:r>
            <a:r>
              <a:rPr lang="zh-CN" altLang="en-US"/>
              <a:t>是正数，则是向上取整。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25210" y="6648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nullptr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（空指针）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13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1673860"/>
            <a:ext cx="5805170" cy="46558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47035" y="1305560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这样</a:t>
            </a:r>
            <a:r>
              <a:rPr lang="zh-CN" altLang="en-US">
                <a:solidFill>
                  <a:schemeClr val="accent2"/>
                </a:solidFill>
              </a:rPr>
              <a:t>指针表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中为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null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的部分，</a:t>
            </a:r>
            <a:r>
              <a:rPr lang="zh-CN" altLang="en-US">
                <a:solidFill>
                  <a:schemeClr val="accent1"/>
                </a:solidFill>
              </a:rPr>
              <a:t>稠密叶节点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的内存就省掉了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也支持稀疏数据结构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https://yuanming.taichi.graphics/publication/2019-taichi/taichi-lang-slides.pdf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860" y="2432685"/>
            <a:ext cx="602361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章：并行与随机访问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回到指针的数组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2090420"/>
            <a:ext cx="1724025" cy="4762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40840"/>
            <a:ext cx="4340860" cy="521716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565" y="3147060"/>
            <a:ext cx="640143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试图并行地访问：出错了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" y="1146175"/>
            <a:ext cx="4578985" cy="5711825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2205" y="2609215"/>
            <a:ext cx="7249795" cy="424878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227320" y="581660"/>
            <a:ext cx="6844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为什么？因为多个核心同时访问了</a:t>
            </a:r>
            <a:r>
              <a:rPr lang="en-US" altLang="zh-CN"/>
              <a:t> m_block</a:t>
            </a:r>
            <a:r>
              <a:rPr lang="zh-CN" altLang="en-US"/>
              <a:t>，造成数据竞争。所以有的指针被重复分配了两遍，写入了那个地址却没有实际被存到</a:t>
            </a:r>
            <a:r>
              <a:rPr lang="en-US" altLang="zh-CN"/>
              <a:t> m_data </a:t>
            </a:r>
            <a:r>
              <a:rPr lang="zh-CN" altLang="en-US"/>
              <a:t>这个指针数组里。因此结果不对，还造成了内存泄露。</a:t>
            </a:r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05" y="1772285"/>
            <a:ext cx="17049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解决：使用互斥量和原子变量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暴力解决方案就是用</a:t>
            </a:r>
            <a:r>
              <a:rPr lang="en-US" altLang="zh-CN"/>
              <a:t> std::mutex </a:t>
            </a:r>
            <a:r>
              <a:rPr lang="zh-CN" altLang="en-US"/>
              <a:t>避免多个线程同时访问。</a:t>
            </a:r>
            <a:endParaRPr lang="zh-CN" altLang="en-US"/>
          </a:p>
          <a:p>
            <a:r>
              <a:rPr lang="zh-CN" altLang="en-US"/>
              <a:t>然而这样会严重影响性能，锁和原子多了，就根本并行不起来。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1778635"/>
            <a:ext cx="1752600" cy="457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31080" y="2828290"/>
            <a:ext cx="7360920" cy="40297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74665" y="5681345"/>
            <a:ext cx="6369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31080" y="3049905"/>
            <a:ext cx="227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91760" y="2338070"/>
            <a:ext cx="7000240" cy="45199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教科书式的解决：二次判断法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这样如果</a:t>
            </a:r>
            <a:r>
              <a:rPr lang="en-US" altLang="zh-CN"/>
              <a:t> block </a:t>
            </a:r>
            <a:r>
              <a:rPr lang="zh-CN" altLang="en-US"/>
              <a:t>已经非空，则可以不用上锁，减少上锁次数。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block </a:t>
            </a:r>
            <a:r>
              <a:rPr lang="zh-CN" altLang="en-US"/>
              <a:t>为空，则上锁；再次检测是否为空，空则分配内存，非空说明其他线程已经帮我分配好了，直接退出。</a:t>
            </a:r>
            <a:endParaRPr lang="zh-CN" altLang="en-US"/>
          </a:p>
          <a:p>
            <a:r>
              <a:rPr lang="zh-CN" altLang="en-US"/>
              <a:t>结果反而还变慢了</a:t>
            </a:r>
            <a:r>
              <a:rPr lang="en-US" altLang="zh-CN"/>
              <a:t>……</a:t>
            </a:r>
            <a:r>
              <a:rPr lang="zh-CN" altLang="en-US"/>
              <a:t>所以有时候教科书（</a:t>
            </a:r>
            <a:r>
              <a:rPr lang="zh-CN"/>
              <a:t>如</a:t>
            </a:r>
            <a:r>
              <a:rPr lang="en-US" altLang="zh-CN"/>
              <a:t> Concurrency in Action</a:t>
            </a:r>
            <a:r>
              <a:rPr lang="zh-CN" altLang="en-US"/>
              <a:t>）不一定就是完美解决方案，要根据实际情况判断。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45" y="2104390"/>
            <a:ext cx="1714500" cy="419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97525" y="5659120"/>
            <a:ext cx="1119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28590" y="2361565"/>
            <a:ext cx="6963410" cy="4496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真正的解决：</a:t>
            </a:r>
            <a:r>
              <a:rPr lang="en-US" altLang="zh-CN">
                <a:sym typeface="+mn-ea"/>
              </a:rPr>
              <a:t>tbb::spin_mutex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184775" y="355600"/>
            <a:ext cx="6844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其实主要的瓶颈在于</a:t>
            </a:r>
            <a:r>
              <a:rPr lang="en-US" altLang="zh-CN"/>
              <a:t> std::mutex </a:t>
            </a:r>
            <a:r>
              <a:rPr lang="zh-CN" altLang="en-US"/>
              <a:t>会切换到操作系统内核中去调度，非常低效。而</a:t>
            </a:r>
            <a:r>
              <a:rPr lang="en-US" altLang="zh-CN"/>
              <a:t> tbb::spin_mutex </a:t>
            </a:r>
            <a:r>
              <a:rPr lang="zh-CN" altLang="en-US"/>
              <a:t>则是基于硬件原子指令的，完全用户态的实现。区别：</a:t>
            </a:r>
            <a:r>
              <a:rPr lang="en-US" altLang="zh-CN"/>
              <a:t>std::mutex </a:t>
            </a:r>
            <a:r>
              <a:rPr lang="zh-CN" altLang="en-US"/>
              <a:t>的陷入等待会让操作系统挂起该线程，以切换到另一个；而</a:t>
            </a:r>
            <a:r>
              <a:rPr lang="en-US" altLang="zh-CN"/>
              <a:t> tbb::spin_mutex </a:t>
            </a:r>
            <a:r>
              <a:rPr lang="zh-CN" altLang="en-US"/>
              <a:t>的陷入等待是通过不断地</a:t>
            </a:r>
            <a:r>
              <a:rPr lang="en-US" altLang="zh-CN"/>
              <a:t> while (locked); </a:t>
            </a:r>
            <a:r>
              <a:rPr lang="zh-CN" altLang="en-US"/>
              <a:t>这样一个死循环不断轮询。对于我们高性能计算而言</a:t>
            </a:r>
            <a:r>
              <a:rPr lang="en-US" altLang="zh-CN"/>
              <a:t> tbb::spin_mutex </a:t>
            </a:r>
            <a:r>
              <a:rPr lang="zh-CN" altLang="en-US"/>
              <a:t>更高效。其实</a:t>
            </a:r>
            <a:r>
              <a:rPr lang="en-US" altLang="zh-CN"/>
              <a:t> sizeof(std::mutex) = 40 </a:t>
            </a:r>
            <a:r>
              <a:rPr lang="zh-CN" altLang="en-US"/>
              <a:t>字节，而</a:t>
            </a:r>
            <a:r>
              <a:rPr lang="en-US" altLang="zh-CN"/>
              <a:t> sizeof(tbb::spin_mutex) = 1 </a:t>
            </a:r>
            <a:r>
              <a:rPr lang="zh-CN" altLang="en-US"/>
              <a:t>字节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13045" y="3319780"/>
            <a:ext cx="1297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90" y="2361565"/>
            <a:ext cx="17335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41135" y="1076325"/>
            <a:ext cx="5650865" cy="5781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小彭老师解决：访问者模式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399915" y="0"/>
            <a:ext cx="7792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把写入过的块地址缓存起来，可以避免多次访问全局表的开销。缓存在访问者</a:t>
            </a:r>
            <a:r>
              <a:rPr lang="en-US" altLang="zh-CN"/>
              <a:t>(accessor)</a:t>
            </a:r>
            <a:r>
              <a:rPr lang="zh-CN" altLang="en-US"/>
              <a:t>的成员</a:t>
            </a:r>
            <a:r>
              <a:rPr lang="en-US" altLang="zh-CN"/>
              <a:t>map</a:t>
            </a:r>
            <a:r>
              <a:rPr lang="zh-CN" altLang="en-US"/>
              <a:t>里。访问者对象被我用</a:t>
            </a:r>
            <a:r>
              <a:rPr lang="en-US" altLang="zh-CN"/>
              <a:t>OpenMP</a:t>
            </a:r>
            <a:r>
              <a:rPr lang="zh-CN" altLang="en-US"/>
              <a:t>标记为</a:t>
            </a:r>
            <a:r>
              <a:rPr lang="en-US" altLang="zh-CN"/>
              <a:t>firstprivate</a:t>
            </a:r>
            <a:r>
              <a:rPr lang="zh-CN" altLang="en-US"/>
              <a:t>，意味着</a:t>
            </a:r>
            <a:r>
              <a:rPr lang="zh-CN" altLang="en-US"/>
              <a:t>这个</a:t>
            </a:r>
            <a:r>
              <a:rPr lang="en-US" altLang="zh-CN"/>
              <a:t>map</a:t>
            </a:r>
            <a:r>
              <a:rPr lang="zh-CN" altLang="en-US"/>
              <a:t>是线程局部的，因此对他的访问不需要加锁，更快。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4115435"/>
            <a:ext cx="1724025" cy="4762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214755"/>
            <a:ext cx="4400550" cy="564324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41135" y="1076325"/>
            <a:ext cx="5650865" cy="5781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案例：拉普拉斯插桩操作</a:t>
            </a:r>
            <a:endParaRPr lang="zh-CN" altLang="en-US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399915" y="0"/>
            <a:ext cx="779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理论上</a:t>
            </a:r>
            <a:endParaRPr 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4115435"/>
            <a:ext cx="1724025" cy="4762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214755"/>
            <a:ext cx="4400550" cy="56432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995805" y="101409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章：量化浮点类型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92176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2445" y="2793365"/>
            <a:ext cx="5181600" cy="65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4560" y="407098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23635" y="298069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87895" y="0"/>
            <a:ext cx="4585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http://c.biancheng.net/view/314.html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-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有没有更小的浮点类型？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浮点数在接近</a:t>
            </a:r>
            <a:r>
              <a:rPr lang="en-US" altLang="zh-CN"/>
              <a:t>0</a:t>
            </a:r>
            <a:r>
              <a:rPr lang="zh-CN" altLang="en-US"/>
              <a:t>的时候精度更高，在一些图形学应用中还是很必要的（比如表示粒子的速度），定点数就做不到。</a:t>
            </a:r>
            <a:endParaRPr lang="zh-CN" altLang="en-US"/>
          </a:p>
          <a:p>
            <a:r>
              <a:rPr lang="en-US"/>
              <a:t>x86 CPU </a:t>
            </a:r>
            <a:r>
              <a:rPr lang="zh-CN" altLang="en-US"/>
              <a:t>上最小的浮点类型就是</a:t>
            </a:r>
            <a:r>
              <a:rPr lang="en-US" altLang="zh-CN"/>
              <a:t> 32 </a:t>
            </a:r>
            <a:r>
              <a:rPr lang="zh-CN" altLang="en-US"/>
              <a:t>位的</a:t>
            </a:r>
            <a:r>
              <a:rPr lang="en-US" altLang="zh-CN"/>
              <a:t> float</a:t>
            </a:r>
            <a:r>
              <a:rPr lang="zh-CN" altLang="en-US"/>
              <a:t>，不能更小了。</a:t>
            </a:r>
            <a:endParaRPr lang="zh-CN" altLang="en-US"/>
          </a:p>
          <a:p>
            <a:r>
              <a:rPr lang="zh-CN" altLang="en-US"/>
              <a:t>那么有没有不用定点数就能减小浮点数占用空间的存储方式，比如</a:t>
            </a:r>
            <a:r>
              <a:rPr lang="en-US" altLang="zh-CN"/>
              <a:t> 16 </a:t>
            </a:r>
            <a:r>
              <a:rPr lang="zh-CN" altLang="en-US"/>
              <a:t>位浮点呢？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2070100"/>
            <a:ext cx="2476500" cy="1419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更小的浮点类型：</a:t>
            </a:r>
            <a:r>
              <a:rPr lang="en-US" altLang="zh-CN"/>
              <a:t>float16</a:t>
            </a:r>
            <a:r>
              <a:rPr lang="zh-CN" altLang="en-US"/>
              <a:t>（大底数版）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95" y="1584325"/>
            <a:ext cx="5894070" cy="4351655"/>
          </a:xfrm>
        </p:spPr>
        <p:txBody>
          <a:bodyPr/>
          <a:p>
            <a:r>
              <a:rPr lang="zh-CN" altLang="en-US"/>
              <a:t>这就是</a:t>
            </a:r>
            <a:r>
              <a:rPr lang="en-US" altLang="zh-CN"/>
              <a:t> half </a:t>
            </a:r>
            <a:r>
              <a:rPr lang="zh-CN" altLang="en-US"/>
              <a:t>类型，他只有</a:t>
            </a:r>
            <a:r>
              <a:rPr lang="en-US" altLang="zh-CN"/>
              <a:t> 5 </a:t>
            </a:r>
            <a:r>
              <a:rPr lang="zh-CN" altLang="en-US"/>
              <a:t>位指数，</a:t>
            </a:r>
            <a:r>
              <a:rPr lang="en-US" altLang="zh-CN"/>
              <a:t>10 </a:t>
            </a:r>
            <a:r>
              <a:rPr lang="zh-CN" altLang="en-US"/>
              <a:t>位底数，总共占据</a:t>
            </a:r>
            <a:r>
              <a:rPr lang="en-US" altLang="zh-CN"/>
              <a:t>16</a:t>
            </a:r>
            <a:r>
              <a:rPr lang="zh-CN" altLang="en-US"/>
              <a:t>位，所以又称</a:t>
            </a:r>
            <a:r>
              <a:rPr lang="en-US" altLang="zh-CN"/>
              <a:t> float16</a:t>
            </a:r>
            <a:r>
              <a:rPr lang="zh-CN" altLang="en-US"/>
              <a:t>。精度很低，但是节省内存空间！</a:t>
            </a:r>
            <a:endParaRPr lang="zh-CN" altLang="en-US"/>
          </a:p>
          <a:p>
            <a:r>
              <a:rPr lang="zh-CN" altLang="en-US"/>
              <a:t>然而只有</a:t>
            </a:r>
            <a:r>
              <a:rPr lang="en-US" altLang="zh-CN"/>
              <a:t> GPU </a:t>
            </a:r>
            <a:r>
              <a:rPr lang="zh-CN" altLang="en-US"/>
              <a:t>（比如</a:t>
            </a:r>
            <a:r>
              <a:rPr lang="en-US" altLang="zh-CN"/>
              <a:t> CUDA</a:t>
            </a:r>
            <a:r>
              <a:rPr lang="zh-CN" altLang="en-US"/>
              <a:t>）支持</a:t>
            </a:r>
            <a:r>
              <a:rPr lang="en-US" altLang="zh-CN"/>
              <a:t> half </a:t>
            </a:r>
            <a:r>
              <a:rPr lang="zh-CN" altLang="en-US"/>
              <a:t>类型，</a:t>
            </a:r>
            <a:r>
              <a:rPr lang="en-US" altLang="zh-CN"/>
              <a:t>CPU </a:t>
            </a:r>
            <a:r>
              <a:rPr lang="zh-CN" altLang="en-US"/>
              <a:t>需要支持</a:t>
            </a:r>
            <a:r>
              <a:rPr lang="en-US" altLang="zh-CN"/>
              <a:t> AVX512fp16 </a:t>
            </a:r>
            <a:r>
              <a:rPr lang="zh-CN" altLang="en-US"/>
              <a:t>这个扩展才能用。</a:t>
            </a:r>
            <a:endParaRPr lang="zh-CN" altLang="en-US"/>
          </a:p>
          <a:p>
            <a:r>
              <a:rPr lang="zh-CN" altLang="en-US"/>
              <a:t>据说深度学习（很多都是</a:t>
            </a:r>
            <a:r>
              <a:rPr lang="en-US" altLang="zh-CN"/>
              <a:t> membound</a:t>
            </a:r>
            <a:r>
              <a:rPr lang="zh-CN" altLang="en-US"/>
              <a:t>）很喜欢用</a:t>
            </a:r>
            <a:r>
              <a:rPr lang="en-US" altLang="zh-CN"/>
              <a:t> half</a:t>
            </a:r>
            <a:r>
              <a:rPr lang="zh-CN" altLang="en-US"/>
              <a:t>，因为可以省一半内存，从而加快一倍。</a:t>
            </a:r>
            <a:endParaRPr lang="zh-CN" altLang="en-US"/>
          </a:p>
          <a:p>
            <a:r>
              <a:rPr lang="zh-CN" altLang="en-US"/>
              <a:t>反正小彭老师的</a:t>
            </a:r>
            <a:r>
              <a:rPr lang="en-US" altLang="zh-CN"/>
              <a:t> CPU </a:t>
            </a:r>
            <a:r>
              <a:rPr lang="zh-CN" altLang="en-US"/>
              <a:t>是不支持</a:t>
            </a:r>
            <a:r>
              <a:rPr lang="en-US" altLang="zh-CN"/>
              <a:t> AVX512fp16……</a:t>
            </a:r>
            <a:endParaRPr lang="en-US" altLang="zh-CN"/>
          </a:p>
          <a:p>
            <a:r>
              <a:rPr lang="zh-CN" altLang="en-US"/>
              <a:t>因此需要我们手写一些位运算，在</a:t>
            </a:r>
            <a:r>
              <a:rPr lang="en-US" altLang="zh-CN"/>
              <a:t> float </a:t>
            </a:r>
            <a:r>
              <a:rPr lang="zh-CN" altLang="en-US"/>
              <a:t>和</a:t>
            </a:r>
            <a:r>
              <a:rPr lang="en-US" altLang="zh-CN"/>
              <a:t> half </a:t>
            </a:r>
            <a:r>
              <a:rPr lang="zh-CN" altLang="en-US"/>
              <a:t>之间转换，然后用</a:t>
            </a:r>
            <a:r>
              <a:rPr lang="en-US" altLang="zh-CN"/>
              <a:t> int16_t </a:t>
            </a:r>
            <a:r>
              <a:rPr lang="zh-CN" altLang="en-US"/>
              <a:t>来存储。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float16: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转换起来简单一点的：</a:t>
            </a:r>
            <a:r>
              <a:rPr lang="en-US" altLang="zh-CN"/>
              <a:t>bfloat16</a:t>
            </a:r>
            <a:r>
              <a:rPr lang="zh-CN" altLang="en-US"/>
              <a:t>（大指数版）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290" y="1635760"/>
            <a:ext cx="5852160" cy="4351655"/>
          </a:xfrm>
        </p:spPr>
        <p:txBody>
          <a:bodyPr/>
          <a:p>
            <a:r>
              <a:rPr lang="zh-CN"/>
              <a:t>另一种简单的方法，就是直接暴力地把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zh-CN"/>
              <a:t>浮点从</a:t>
            </a:r>
            <a:r>
              <a:rPr lang="en-US" altLang="zh-CN"/>
              <a:t> 16 </a:t>
            </a:r>
            <a:r>
              <a:rPr lang="zh-CN" altLang="en-US"/>
              <a:t>位</a:t>
            </a:r>
            <a:r>
              <a:rPr lang="zh-CN"/>
              <a:t>切断，只取出高</a:t>
            </a:r>
            <a:r>
              <a:rPr lang="en-US" altLang="zh-CN"/>
              <a:t> 16 </a:t>
            </a:r>
            <a:r>
              <a:rPr lang="zh-CN" altLang="en-US"/>
              <a:t>位，当做一种非标准的</a:t>
            </a:r>
            <a:r>
              <a:rPr lang="en-US" altLang="zh-CN"/>
              <a:t> half </a:t>
            </a:r>
            <a:r>
              <a:rPr lang="zh-CN" altLang="en-US"/>
              <a:t>来存储。称为</a:t>
            </a:r>
            <a:r>
              <a:rPr lang="en-US" altLang="zh-CN"/>
              <a:t> bfloat16</a:t>
            </a:r>
            <a:r>
              <a:rPr lang="zh-CN" altLang="en-US"/>
              <a:t>（前面多个</a:t>
            </a:r>
            <a:r>
              <a:rPr lang="en-US" altLang="zh-CN"/>
              <a:t>b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bfloat16 </a:t>
            </a:r>
            <a:r>
              <a:rPr lang="zh-CN" altLang="en-US"/>
              <a:t>是从</a:t>
            </a:r>
            <a:r>
              <a:rPr lang="en-US" altLang="zh-CN"/>
              <a:t> float </a:t>
            </a:r>
            <a:r>
              <a:rPr lang="zh-CN" altLang="en-US"/>
              <a:t>中之间暴力切断出来的，所以只有底数被切断了，指数完全没有变。</a:t>
            </a:r>
            <a:endParaRPr lang="zh-CN" altLang="en-US"/>
          </a:p>
          <a:p>
            <a:r>
              <a:rPr lang="en-US" altLang="zh-CN"/>
              <a:t>bfloat16 </a:t>
            </a:r>
            <a:r>
              <a:rPr lang="zh-CN" altLang="en-US"/>
              <a:t>具有</a:t>
            </a:r>
            <a:r>
              <a:rPr lang="en-US" altLang="zh-CN"/>
              <a:t> 8 </a:t>
            </a:r>
            <a:r>
              <a:rPr lang="zh-CN" altLang="en-US"/>
              <a:t>位指数，</a:t>
            </a:r>
            <a:r>
              <a:rPr lang="en-US" altLang="zh-CN"/>
              <a:t>7 </a:t>
            </a:r>
            <a:r>
              <a:rPr lang="zh-CN" altLang="en-US"/>
              <a:t>位底数。</a:t>
            </a:r>
            <a:endParaRPr lang="zh-CN" altLang="en-US"/>
          </a:p>
          <a:p>
            <a:r>
              <a:rPr lang="en-US" altLang="zh-CN">
                <a:sym typeface="+mn-ea"/>
              </a:rPr>
              <a:t>float16 </a:t>
            </a:r>
            <a:r>
              <a:rPr lang="zh-CN" altLang="en-US">
                <a:sym typeface="+mn-ea"/>
              </a:rPr>
              <a:t>具有</a:t>
            </a:r>
            <a:r>
              <a:rPr lang="en-US" altLang="zh-CN">
                <a:sym typeface="+mn-ea"/>
              </a:rPr>
              <a:t> 5 </a:t>
            </a:r>
            <a:r>
              <a:rPr lang="zh-CN" altLang="en-US">
                <a:sym typeface="+mn-ea"/>
              </a:rPr>
              <a:t>位指数，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位底数。</a:t>
            </a:r>
            <a:endParaRPr lang="zh-CN" altLang="en-US">
              <a:sym typeface="+mn-ea"/>
            </a:endParaRPr>
          </a:p>
          <a:p>
            <a:r>
              <a:rPr lang="zh-CN" altLang="en-US"/>
              <a:t>可见</a:t>
            </a:r>
            <a:r>
              <a:rPr lang="en-US" altLang="zh-CN"/>
              <a:t> bfloat16 </a:t>
            </a:r>
            <a:r>
              <a:rPr lang="zh-CN" altLang="en-US"/>
              <a:t>的指数部分占得比较多，而底数就很少，这样会有一点不精确，优点是和</a:t>
            </a:r>
            <a:r>
              <a:rPr lang="en-US" altLang="zh-CN"/>
              <a:t> float </a:t>
            </a:r>
            <a:r>
              <a:rPr lang="zh-CN" altLang="en-US"/>
              <a:t>之间转换的位运算实现起来比较简单。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20" y="2314575"/>
            <a:ext cx="3095625" cy="10001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bfloat16: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 </a:t>
            </a:r>
            <a:r>
              <a:rPr lang="en-US"/>
              <a:t>bfloat16</a:t>
            </a:r>
            <a:r>
              <a:rPr lang="zh-CN" altLang="en-US"/>
              <a:t>，</a:t>
            </a:r>
            <a:r>
              <a:rPr lang="en-US" altLang="zh-CN"/>
              <a:t>float16</a:t>
            </a:r>
            <a:r>
              <a:rPr lang="zh-CN" altLang="en-US"/>
              <a:t>，</a:t>
            </a:r>
            <a:r>
              <a:rPr lang="en-US" altLang="zh-CN"/>
              <a:t>float32 </a:t>
            </a:r>
            <a:r>
              <a:rPr lang="zh-CN" altLang="en-US"/>
              <a:t>的关系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2795905"/>
            <a:ext cx="8515350" cy="2409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69895" y="1654175"/>
            <a:ext cx="641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bfloat16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因为指数一样是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位，所以范围没有变。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底数变少了，所以整个值域上的精度都有所降低。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r>
              <a:rPr lang="en-US" altLang="zh-CN"/>
              <a:t> bfloat16 </a:t>
            </a:r>
            <a:r>
              <a:rPr lang="zh-CN" altLang="en-US"/>
              <a:t>存储和转换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733540" cy="4351655"/>
          </a:xfrm>
        </p:spPr>
        <p:txBody>
          <a:bodyPr/>
          <a:p>
            <a:r>
              <a:rPr lang="zh-CN" altLang="en-US"/>
              <a:t>只要用指针转换来实现</a:t>
            </a:r>
            <a:r>
              <a:rPr lang="en-US" altLang="zh-CN"/>
              <a:t> bit-cast</a:t>
            </a:r>
            <a:r>
              <a:rPr lang="zh-CN" altLang="en-US"/>
              <a:t>，然后配合位运算</a:t>
            </a:r>
            <a:r>
              <a:rPr lang="en-US" altLang="zh-CN"/>
              <a:t> &lt;&lt; </a:t>
            </a:r>
            <a:r>
              <a:rPr lang="zh-CN" altLang="en-US"/>
              <a:t>和</a:t>
            </a:r>
            <a:r>
              <a:rPr lang="en-US" altLang="zh-CN"/>
              <a:t> &gt;&gt; </a:t>
            </a:r>
            <a:r>
              <a:rPr lang="zh-CN" altLang="en-US"/>
              <a:t>就可以实现了。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float32 </a:t>
            </a:r>
            <a:r>
              <a:rPr lang="zh-CN" altLang="en-US"/>
              <a:t>到</a:t>
            </a:r>
            <a:r>
              <a:rPr lang="en-US" altLang="zh-CN"/>
              <a:t> bfloat16</a:t>
            </a:r>
            <a:r>
              <a:rPr lang="zh-CN" altLang="en-US"/>
              <a:t>：取出高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f &gt;&gt;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bfloat16 </a:t>
            </a:r>
            <a:r>
              <a:rPr lang="zh-CN" altLang="en-US"/>
              <a:t>到</a:t>
            </a:r>
            <a:r>
              <a:rPr lang="en-US" altLang="zh-CN"/>
              <a:t> float32</a:t>
            </a:r>
            <a:r>
              <a:rPr lang="zh-CN" altLang="en-US"/>
              <a:t>：填入高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i &lt;&lt;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存储时只需用</a:t>
            </a:r>
            <a:r>
              <a:rPr lang="en-US" altLang="zh-CN"/>
              <a:t> int16_t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91145" y="-20320"/>
            <a:ext cx="430085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也支持量化存储了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324100"/>
            <a:ext cx="8591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小彭老师第一时间赶到现场锐评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55570"/>
            <a:ext cx="7839075" cy="4105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257030" y="50546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←</a:t>
            </a:r>
            <a:r>
              <a:rPr lang="zh-CN" altLang="en-US"/>
              <a:t>？？？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SPGrid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8372</Words>
  <Application>WPS Presentation</Application>
  <PresentationFormat>宽屏</PresentationFormat>
  <Paragraphs>493</Paragraphs>
  <Slides>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104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Office Theme</vt:lpstr>
      <vt:lpstr>从稀疏数据结构到量化数据类型</vt:lpstr>
      <vt:lpstr>第0章：稀疏矩阵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第1章：稀疏网格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图片解释稀疏的好处</vt:lpstr>
      <vt:lpstr>图片解释稀疏的好处</vt:lpstr>
      <vt:lpstr>第2章：位运算</vt:lpstr>
      <vt:lpstr>稀疏的好处：坐标可以是负数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解决：(a % b + b) % b</vt:lpstr>
      <vt:lpstr>高效的解决：位运算 &amp;</vt:lpstr>
      <vt:lpstr>位运算 &amp; 对负数的处理</vt:lpstr>
      <vt:lpstr>C 语言 / 的特色：负数</vt:lpstr>
      <vt:lpstr>Python 的 // 就没问题</vt:lpstr>
      <vt:lpstr>对稀疏数据结构造成的问题</vt:lpstr>
      <vt:lpstr>高效的解决：位运算 &gt;&gt;</vt:lpstr>
      <vt:lpstr>位运算 &gt;&gt; 对负数的处理</vt:lpstr>
      <vt:lpstr>unsigned 类型的位运算 &gt;&gt; 不一样</vt:lpstr>
      <vt:lpstr>没有重合时可以用高效的加法：位运算 |</vt:lpstr>
      <vt:lpstr>位运算 &lt;&lt;：快速计算 2 的幂次方</vt:lpstr>
      <vt:lpstr>位运算总结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第3章：多层稀疏</vt:lpstr>
      <vt:lpstr>用一个指针的数组来表示</vt:lpstr>
      <vt:lpstr>图片解释：指针数组的原理</vt:lpstr>
      <vt:lpstr>图片解释：指针数组的稀疏</vt:lpstr>
      <vt:lpstr>unordered_map 作为顶层，指针作为中层，稠密数组作为底层</vt:lpstr>
      <vt:lpstr>封装起来，方便多层解耦</vt:lpstr>
      <vt:lpstr>封装起来，方便多层解耦</vt:lpstr>
      <vt:lpstr>封装起来，方便多层解耦</vt:lpstr>
      <vt:lpstr>封装起来，方便多层解耦</vt:lpstr>
      <vt:lpstr>封装起来，方便多层解耦</vt:lpstr>
      <vt:lpstr>开源的体素处理库：OpenVDB</vt:lpstr>
      <vt:lpstr>OpenVDB 的设计：如果用 SNode 来表示</vt:lpstr>
      <vt:lpstr>ZENO 中就大量使用了 OpenVDB，并且以节点的形式提供给用户调用</vt:lpstr>
      <vt:lpstr>ZENO 中的流体仿真，就是基于 OpenVDB 的稀疏体积</vt:lpstr>
      <vt:lpstr>Taichi 也支持稀疏数据结构</vt:lpstr>
      <vt:lpstr>第4章：并行与随机访问</vt:lpstr>
      <vt:lpstr>回到指针的数组</vt:lpstr>
      <vt:lpstr>试图并行地访问：出错了</vt:lpstr>
      <vt:lpstr>解决：使用互斥量和原子变量</vt:lpstr>
      <vt:lpstr>教科书式的解决：二次判断法</vt:lpstr>
      <vt:lpstr>正确的解决：tbb::spin_mutex</vt:lpstr>
      <vt:lpstr>优雅地解决：访问者模式</vt:lpstr>
      <vt:lpstr>小彭老师解决：访问者模式</vt:lpstr>
      <vt:lpstr>第5章：量化整型</vt:lpstr>
      <vt:lpstr>使用 int：每个占据4字节</vt:lpstr>
      <vt:lpstr>使用int64_t：每个占据8字节</vt:lpstr>
      <vt:lpstr>使用int8_t：每个占据1字节</vt:lpstr>
      <vt:lpstr>8个bit合并进一个int8_t：每个占据1/8字节</vt:lpstr>
      <vt:lpstr>图片解释8个bit如何合并到一个int8_t</vt:lpstr>
      <vt:lpstr>std::vector&lt;bool&gt;：标准库帮你实现好了</vt:lpstr>
      <vt:lpstr>不推荐使用 std::vector&lt;bool&gt;</vt:lpstr>
      <vt:lpstr>第6章：量化浮点类型</vt:lpstr>
      <vt:lpstr>使用 double：每个占据8字节</vt:lpstr>
      <vt:lpstr>使用 float：每个占据4字节</vt:lpstr>
      <vt:lpstr>浮点数的二进制存储格式</vt:lpstr>
      <vt:lpstr>以求最大值为案例</vt:lpstr>
      <vt:lpstr>用定点数来表示</vt:lpstr>
      <vt:lpstr>图片解释定点数与浮点数的精度差别</vt:lpstr>
      <vt:lpstr>定点数的好处：用 int16_t 表示</vt:lpstr>
      <vt:lpstr>能不能再小一点：用 int8_t 表示</vt:lpstr>
      <vt:lpstr>试图解决：用 uint8_t 表示，定点数系数调小到 2</vt:lpstr>
      <vt:lpstr>有没有更小的浮点类型？</vt:lpstr>
      <vt:lpstr>更小的浮点类型：float16（大底数版）</vt:lpstr>
      <vt:lpstr>转换起来简单一点的：bfloat16（大指数版）</vt:lpstr>
      <vt:lpstr>图片解释 bfloat16，float16，float32 的关系</vt:lpstr>
      <vt:lpstr>实现 bfloat16 存储和转换</vt:lpstr>
      <vt:lpstr>Taichi 也支持量化存储了</vt:lpstr>
      <vt:lpstr>小彭老师第一时间赶到现场锐评</vt:lpstr>
      <vt:lpstr>第7章：SPGrid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410</cp:revision>
  <dcterms:created xsi:type="dcterms:W3CDTF">2022-02-12T04:00:41Z</dcterms:created>
  <dcterms:modified xsi:type="dcterms:W3CDTF">2022-02-12T04:00:41Z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